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2" end="34"/>
    <p:penClr>
      <a:srgbClr val="FF0000"/>
    </p:penClr>
  </p:showPr>
  <p:clrMru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7215" autoAdjust="0"/>
    <p:restoredTop sz="94638" autoAdjust="0"/>
  </p:normalViewPr>
  <p:slideViewPr>
    <p:cSldViewPr>
      <p:cViewPr>
        <p:scale>
          <a:sx n="60" d="100"/>
          <a:sy n="60" d="100"/>
        </p:scale>
        <p:origin x="-3084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ownloads\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ownloads\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2025371828521446E-2"/>
          <c:y val="0.17592592592592593"/>
          <c:w val="0.89019685039370189"/>
          <c:h val="0.7357713619130951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Лист1!$A$4:$A$6</c:f>
              <c:strCache>
                <c:ptCount val="3"/>
                <c:pt idx="0">
                  <c:v>Жалпы үлгерімі</c:v>
                </c:pt>
                <c:pt idx="1">
                  <c:v>Білім сапасы</c:v>
                </c:pt>
                <c:pt idx="2">
                  <c:v>Орта ұпай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C-47FB-8DE0-1B04BFF5A0F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Лист1!$A$4:$A$6</c:f>
              <c:strCache>
                <c:ptCount val="3"/>
                <c:pt idx="0">
                  <c:v>Жалпы үлгерімі</c:v>
                </c:pt>
                <c:pt idx="1">
                  <c:v>Білім сапасы</c:v>
                </c:pt>
                <c:pt idx="2">
                  <c:v>Орта ұпай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100</c:v>
                </c:pt>
                <c:pt idx="1">
                  <c:v>87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C-47FB-8DE0-1B04BFF5A0F0}"/>
            </c:ext>
          </c:extLst>
        </c:ser>
        <c:gapWidth val="219"/>
        <c:overlap val="-27"/>
        <c:axId val="55398400"/>
        <c:axId val="55399936"/>
      </c:barChart>
      <c:catAx>
        <c:axId val="55398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99936"/>
        <c:crosses val="autoZero"/>
        <c:auto val="1"/>
        <c:lblAlgn val="ctr"/>
        <c:lblOffset val="100"/>
      </c:catAx>
      <c:valAx>
        <c:axId val="55399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63563040021457"/>
          <c:y val="0.17592581934401672"/>
          <c:w val="0.89019685039370156"/>
          <c:h val="0.7357713619130951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Лист1!$A$4:$A$6</c:f>
              <c:strCache>
                <c:ptCount val="3"/>
                <c:pt idx="0">
                  <c:v>Жалпы үлгерімі</c:v>
                </c:pt>
                <c:pt idx="1">
                  <c:v>Білім сапасы</c:v>
                </c:pt>
                <c:pt idx="2">
                  <c:v>Орта ұпай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C-47FB-8DE0-1B04BFF5A0F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Лист1!$A$4:$A$6</c:f>
              <c:strCache>
                <c:ptCount val="3"/>
                <c:pt idx="0">
                  <c:v>Жалпы үлгерімі</c:v>
                </c:pt>
                <c:pt idx="1">
                  <c:v>Білім сапасы</c:v>
                </c:pt>
                <c:pt idx="2">
                  <c:v>Орта ұпай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100</c:v>
                </c:pt>
                <c:pt idx="1">
                  <c:v>85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C-47FB-8DE0-1B04BFF5A0F0}"/>
            </c:ext>
          </c:extLst>
        </c:ser>
        <c:gapWidth val="219"/>
        <c:overlap val="-27"/>
        <c:axId val="31958912"/>
        <c:axId val="31960448"/>
      </c:barChart>
      <c:catAx>
        <c:axId val="3195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60448"/>
        <c:crosses val="autoZero"/>
        <c:auto val="1"/>
        <c:lblAlgn val="ctr"/>
        <c:lblOffset val="100"/>
      </c:catAx>
      <c:valAx>
        <c:axId val="3196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68CE-0419-4F13-8B7F-D317938F5781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6762E-4900-406F-BAAD-9DDBC73F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EEAB-7103-46ED-9604-8B9360F3E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9EE8-4629-4D57-8F3D-26BFBDCB3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5978-D165-4DBD-B978-36A9B564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7529-08BF-4C11-91A3-A29C0E65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BAF9-56D5-40D4-81C4-4CB0B494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C3EE-9DAB-4BF8-BCE3-7A78D334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23AB-7F91-4BA1-8EE0-7596F53CA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59CD-0AAA-473C-A08D-B5164352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F7CF-AED5-4A9F-AC60-87ECE3AFD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248F-C88F-4DBF-8A7E-5B062A3E8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6B0E-80C2-43D3-ABBD-15C83A81C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B85269-BCD5-47DF-A80B-DCB872FB6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wOfSDvce28bx6Alfq5pAbm_LP1sFK1gfri0J_PVQK2u4hkBxvpdVXe1e5EOJzIPZqQt_CXuGHJlMfxn3gfD7nxPUM9FvO0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images.techinsider.ru/upload/img_cache/d24/d24c849d298aa3ebbbb3fd06c5f9326d_ce_1024x683x0x0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6ls3igcu3A8GicJDwhnFwchb7hM2iT3rcgg&amp;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t-i-t.com.ua/image/data/DP%20Berdianskyi%20zavod%20selhoztehniki/4-x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Excel1.xlsb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642938" y="428625"/>
            <a:ext cx="591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</a:rPr>
              <a:t>Жамбыл облысы әкімдігі білім басқармасының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kk-KZ" b="1" dirty="0">
                <a:latin typeface="Times New Roman" pitchFamily="18" charset="0"/>
              </a:rPr>
              <a:t>№ 17 Жамбыл колледжі  КМҚК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428625" y="6072188"/>
            <a:ext cx="5929313" cy="1460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1619240" cy="1619240"/>
          </a:xfrm>
          <a:prstGeom prst="rect">
            <a:avLst/>
          </a:prstGeom>
        </p:spPr>
      </p:pic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8" y="1571604"/>
            <a:ext cx="1714512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32" y="5500694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Өндірістік оқыту шебері Майнашев Айтжан Бегалиевич ПОРТФОЛИО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7823bf6-1b3b-47e0-bda1-fcf98c992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0" y="1571604"/>
            <a:ext cx="2643182" cy="39290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91" y="418490"/>
          <a:ext cx="6643709" cy="8799449"/>
        </p:xfrm>
        <a:graphic>
          <a:graphicData uri="http://schemas.openxmlformats.org/drawingml/2006/table">
            <a:tbl>
              <a:tblPr/>
              <a:tblGrid>
                <a:gridCol w="25400"/>
                <a:gridCol w="25400"/>
                <a:gridCol w="390276"/>
                <a:gridCol w="820127"/>
                <a:gridCol w="530670"/>
                <a:gridCol w="441076"/>
                <a:gridCol w="410256"/>
                <a:gridCol w="30820"/>
                <a:gridCol w="441076"/>
                <a:gridCol w="441076"/>
                <a:gridCol w="441076"/>
                <a:gridCol w="415676"/>
                <a:gridCol w="25400"/>
                <a:gridCol w="441076"/>
                <a:gridCol w="192692"/>
                <a:gridCol w="248384"/>
                <a:gridCol w="441076"/>
                <a:gridCol w="441076"/>
                <a:gridCol w="441076"/>
              </a:tblGrid>
              <a:tr h="345205">
                <a:tc gridSpan="3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Өндірістік оқыту пәні бойынша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2022 - 2023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жылдардағы білім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сапасының көрсеткіші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 gridSpan="3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05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Жалпы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үлгерімі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05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Білім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сапасы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05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Орта ұпай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4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Мониторинг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көрсеткіші төмендегідей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7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Директордың м.у.а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А.Рысбеков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75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t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ДОӨЖЖО:                                                                        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Рысбеков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Әдіскер:   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А..               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Датаева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7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Өндірістік оқыту шебері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:                                               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Майнашев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2A090B8-DBAA-4B8B-818E-BAE99C762957}"/>
              </a:ext>
            </a:extLst>
          </p:cNvPr>
          <p:cNvGraphicFramePr/>
          <p:nvPr/>
        </p:nvGraphicFramePr>
        <p:xfrm>
          <a:off x="500042" y="2500298"/>
          <a:ext cx="564360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327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Downloads\WhatsApp Image 2025-04-03 at 16.59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58"/>
            <a:ext cx="6215106" cy="8501121"/>
          </a:xfrm>
          <a:prstGeom prst="rect">
            <a:avLst/>
          </a:prstGeom>
          <a:noFill/>
        </p:spPr>
      </p:pic>
    </p:spTree>
  </p:cSld>
  <p:clrMapOvr>
    <a:masterClrMapping/>
  </p:clrMapOvr>
  <p:transition advTm="290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\Downloads\WhatsApp Image 2025-04-03 at 16.59.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39998" y="1625759"/>
            <a:ext cx="8537998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\Downloads\WhatsApp Image 2025-04-03 at 16.59.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85720"/>
            <a:ext cx="6858000" cy="8572560"/>
          </a:xfrm>
          <a:prstGeom prst="rect">
            <a:avLst/>
          </a:prstGeom>
          <a:noFill/>
        </p:spPr>
      </p:pic>
    </p:spTree>
  </p:cSld>
  <p:clrMapOvr>
    <a:masterClrMapping/>
  </p:clrMapOvr>
  <p:transition advTm="307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Downloads\WhatsApp Image 2025-04-03 at 16.59.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07145" y="1178859"/>
            <a:ext cx="9144003" cy="6786285"/>
          </a:xfrm>
          <a:prstGeom prst="rect">
            <a:avLst/>
          </a:prstGeom>
          <a:noFill/>
        </p:spPr>
      </p:pic>
    </p:spTree>
  </p:cSld>
  <p:clrMapOvr>
    <a:masterClrMapping/>
  </p:clrMapOvr>
  <p:transition advTm="32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\Downloads\WhatsApp Image 2025-04-03 at 16.59.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93001" y="1321570"/>
            <a:ext cx="8643998" cy="6429421"/>
          </a:xfrm>
          <a:prstGeom prst="rect">
            <a:avLst/>
          </a:prstGeom>
          <a:noFill/>
        </p:spPr>
      </p:pic>
    </p:spTree>
  </p:cSld>
  <p:clrMapOvr>
    <a:masterClrMapping/>
  </p:clrMapOvr>
  <p:transition advTm="32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Downloads\WhatsApp Image 2025-04-03 at 16.59.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428769" y="1428768"/>
            <a:ext cx="9715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\Downloads\WhatsApp Image 2025-04-03 at 16.59.17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58"/>
            <a:ext cx="6143668" cy="8429684"/>
          </a:xfrm>
          <a:prstGeom prst="rect">
            <a:avLst/>
          </a:prstGeom>
          <a:noFill/>
        </p:spPr>
      </p:pic>
    </p:spTree>
  </p:cSld>
  <p:clrMapOvr>
    <a:masterClrMapping/>
  </p:clrMapOvr>
  <p:transition advTm="234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\Downloads\WhatsApp Image 2025-04-03 at 16.59.20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785845" y="1500168"/>
            <a:ext cx="8643999" cy="6215105"/>
          </a:xfrm>
          <a:prstGeom prst="rect">
            <a:avLst/>
          </a:prstGeom>
          <a:noFill/>
        </p:spPr>
      </p:pic>
    </p:spTree>
  </p:cSld>
  <p:clrMapOvr>
    <a:masterClrMapping/>
  </p:clrMapOvr>
  <p:transition advTm="60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\Downloads\WhatsApp Image 2025-04-03 at 16.59.20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85843" y="1428726"/>
            <a:ext cx="8572563" cy="6286546"/>
          </a:xfrm>
          <a:prstGeom prst="rect">
            <a:avLst/>
          </a:prstGeom>
          <a:noFill/>
        </p:spPr>
      </p:pic>
    </p:spTree>
  </p:cSld>
  <p:clrMapOvr>
    <a:masterClrMapping/>
  </p:clrMapOvr>
  <p:transition advTm="22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05" y="285720"/>
            <a:ext cx="607223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«Үздік  өндірістік оқыту шебері – 2025»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Облыстық  кәсіби  шеберлік  конкурсына  қатысушы  туралы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САУАЛНАМА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Майнашев Айтжан  Бегалиевич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Қәзіргі  уақытта  « №17 Жамбыл  колледжі » КМҚК-да  «Ауыл  шаруашылығын  механикаландыру» мамандығы  бойынша  өндірістік  оқыту  шебері, 1993 жылдан  бастап  жұмыс атқарып келеді.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11.12.1967 жыл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Түркістан  индустриалды   педагогикалық  техникумы, бітірген жылы  30.06.1990 жыл «Ауыл  шаруашылығын  механизацияландыру»Техник-механик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Педагогикалық өтілі – 27 жыл,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Педагог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«Дарын»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шығармашылық орталығы  ЖШС өзінің  үздік  тәжірибесімен  бөлісіп, білім сапасын  арттыруға  қосқан  үлесі  үшін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«Грамота» 2025 ж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республикалық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«Тәжірибе  алаңы»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журналына жаңа  технологиямен  ұштасқан үздік  мақаласын  насихаттағаны  үшін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 Алғыс  хат » 2025 ж,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  Республикасы  Тәуелсіздігінің  30 жылдық  мерекесіне  орай  білім  беру  жүйесін  дамыту  мен жетілдіруге  қосқан  елеулі  жеке  үлесі  және  колледждің  қоғамдық  өміріне  белсене  қатысқаны  үшін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 Диплом » 2021 ж,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Қызығушылықтары: Трактор  жөндеу, жер жырту, егін егу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Қосымша мәліметтер: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Жамбыл  облысы, Жамбыл ауданы, Өрнек ауылы, Б.Қонарбай  №47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Тел.номері:87766214381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\Downloads\WhatsApp Image 2025-04-03 at 16.59.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28718" y="142873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196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ocuments\Downloads\WhatsApp Image 2025-04-03 at 16.59.23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57280" y="1285855"/>
            <a:ext cx="8572557" cy="6429422"/>
          </a:xfrm>
          <a:prstGeom prst="rect">
            <a:avLst/>
          </a:prstGeom>
          <a:noFill/>
        </p:spPr>
      </p:pic>
    </p:spTree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ocuments\Downloads\WhatsApp Image 2025-04-03 at 16.59.23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57280" y="1571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312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Documents\Downloads\WhatsApp Image 2025-04-03 at 16.59.23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85840" y="1500163"/>
            <a:ext cx="8572560" cy="6143669"/>
          </a:xfrm>
          <a:prstGeom prst="rect">
            <a:avLst/>
          </a:prstGeom>
          <a:noFill/>
        </p:spPr>
      </p:pic>
    </p:spTree>
  </p:cSld>
  <p:clrMapOvr>
    <a:masterClrMapping/>
  </p:clrMapOvr>
  <p:transition advTm="307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Documents\Downloads\WhatsApp Image 2025-04-03 at 16.59.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3000" y="1143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Documents\Downloads\WhatsApp Image 2025-04-03 at 16.59.24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286544" cy="8643998"/>
          </a:xfrm>
          <a:prstGeom prst="rect">
            <a:avLst/>
          </a:prstGeom>
          <a:noFill/>
        </p:spPr>
      </p:pic>
    </p:spTree>
  </p:cSld>
  <p:clrMapOvr>
    <a:masterClrMapping/>
  </p:clrMapOvr>
  <p:transition advTm="265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Documents\Downloads\WhatsApp Image 2025-04-03 at 16.59.24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3001" y="1143002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2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ocuments\Downloads\WhatsApp Image 2025-04-03 at 16.59.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688" y="-1524000"/>
            <a:ext cx="8715376" cy="12192000"/>
          </a:xfrm>
          <a:prstGeom prst="rect">
            <a:avLst/>
          </a:prstGeom>
          <a:noFill/>
        </p:spPr>
      </p:pic>
    </p:spTree>
  </p:cSld>
  <p:clrMapOvr>
    <a:masterClrMapping/>
  </p:clrMapOvr>
  <p:transition advTm="166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ocuments\Downloads\WhatsApp Image 2025-04-03 at 16.59.25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28718" y="1500166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134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Documents\Downloads\WhatsApp Image 2025-04-03 at 16.59.25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58"/>
            <a:ext cx="6143668" cy="8501122"/>
          </a:xfrm>
          <a:prstGeom prst="rect">
            <a:avLst/>
          </a:prstGeom>
          <a:noFill/>
        </p:spPr>
      </p:pic>
    </p:spTree>
  </p:cSld>
  <p:clrMapOvr>
    <a:masterClrMapping/>
  </p:clrMapOvr>
  <p:transition advTm="13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\Downloads\WhatsApp Image 2025-04-03 at 17.19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428860"/>
            <a:ext cx="6286544" cy="39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12" y="1285852"/>
            <a:ext cx="302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Орта білім туралы диплом</a:t>
            </a:r>
            <a:endParaRPr lang="ru-RU" dirty="0"/>
          </a:p>
        </p:txBody>
      </p:sp>
    </p:spTree>
  </p:cSld>
  <p:clrMapOvr>
    <a:masterClrMapping/>
  </p:clrMapOvr>
  <p:transition advTm="302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ocuments\Downloads\WhatsApp Image 2025-04-03 at 16.59.25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6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Documents\Downloads\WhatsApp Image 2025-04-03 at 16.59.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428768" y="1428768"/>
            <a:ext cx="9715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2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Documents\Downloads\WhatsApp Image 2025-04-03 at 16.59.26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3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Documents\Downloads\WhatsApp Image 2025-04-03 at 16.59.26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0"/>
            <a:ext cx="7143776" cy="10668000"/>
          </a:xfrm>
          <a:prstGeom prst="rect">
            <a:avLst/>
          </a:prstGeom>
          <a:noFill/>
        </p:spPr>
      </p:pic>
    </p:spTree>
  </p:cSld>
  <p:clrMapOvr>
    <a:masterClrMapping/>
  </p:clrMapOvr>
  <p:transition advTm="123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Documents\Downloads\WhatsApp Image 2025-04-03 at 16.59.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04" y="285718"/>
          <a:ext cx="6143668" cy="8429685"/>
        </p:xfrm>
        <a:graphic>
          <a:graphicData uri="http://schemas.openxmlformats.org/drawingml/2006/table">
            <a:tbl>
              <a:tblPr/>
              <a:tblGrid>
                <a:gridCol w="1556865"/>
                <a:gridCol w="3328711"/>
                <a:gridCol w="1258092"/>
              </a:tblGrid>
              <a:tr h="21538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№17 Жамбыл колледжі КМҚК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Оқу сабағының жоспары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Доңғалақ табанды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Т-40 тракторы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 (сабақ тақырыбы)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Педагог:</a:t>
                      </a: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 Майнашев А.Б.дайындаған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Модуль/пән атауы: </a:t>
                      </a:r>
                      <a:r>
                        <a:rPr lang="kk-KZ" sz="1100" spc="10" dirty="0">
                          <a:latin typeface="Times New Roman"/>
                          <a:ea typeface="Times New Roman"/>
                          <a:cs typeface="Times New Roman"/>
                        </a:rPr>
                        <a:t>Ауыл шаруашылық машиналары мен жабдықтары тораптарымен механизмдерін жөндеу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spc="1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«_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__»___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____20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ж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Жалпы  мәліметтер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Calibri"/>
                          <a:cs typeface="Times New Roman"/>
                        </a:rPr>
                        <a:t>1.Курс,топ: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3-курс 31-топ 07161600-«Ауыл шаруашылығын механикаландыру»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Calibri"/>
                          <a:cs typeface="Times New Roman"/>
                        </a:rPr>
                        <a:t>Сабақтың түрі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Calibri"/>
                          <a:cs typeface="Times New Roman"/>
                        </a:rPr>
                        <a:t>Ашық сабақ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Calibri"/>
                          <a:cs typeface="Times New Roman"/>
                        </a:rPr>
                        <a:t>2.Сабақтың мақсаты, міндеттері</a:t>
                      </a:r>
                      <a:r>
                        <a:rPr lang="ru-RU" sz="500" b="1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br>
                        <a:rPr lang="ru-RU" sz="500" b="1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шаруашылығында қолдану: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Т-40 тракторы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егіншілік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мал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жер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өңдеу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тыңайтқыштарды енгізу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егін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жинау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және басқа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 жұмыстарын орындау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үшін пайдаланылады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Құрылыс және жол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жұмыстарында қолдану: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Трактор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құрылыс алаңдарында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жолдарды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жөндеу және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салу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жұмыстарында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топырақ тасымалдау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жырту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тегістеу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және басқа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жұмыстарды орындау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үшін қолданылады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Жер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өңдеу: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Т-40 тракторы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топырақты жырту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өңдеу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тегістеу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сонымен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қатар егістік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жерлерді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дайындау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жұмыстарын орындау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Техникалық қызмет көрсету: Трактордың жұмысын қамтамасыз ету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үшін техникалық қызмет көрсету, жөндеу және профилактикалық тексерулер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жүргізу.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 машиналарын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басқару: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Трактор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операторларының біліктілігін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арттыру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машиналарды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тиімді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және қауіпсіз басқару дағдыларын дамыту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3.Күтілетін нәтиже</a:t>
                      </a:r>
                      <a:r>
                        <a:rPr lang="ru-RU" sz="500" b="1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Т-40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тракторының көмегімен жерді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жырту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өңдеу және егістік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жұмыстарын жүргізу жылдамдығы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мен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сапасы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артады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бұл егіннің өнімділігін жоғарылатады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Трактордың жүк көтеру мүмкіндігі арқасында 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 өнімдерін, құрылыс материалдарын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және басқа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жүктерді тиімді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тасымалдау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жүзеге асырылады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Трактордың тиімді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жұмыс істеуі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отын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шығынын төмендетеді, бұл 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 өндірісінің жалпы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шығындарын азайтады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Егіннің өнімділігінің артуы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фермерлердің табысын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көбейтеді, бұл ауыл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шаруашылығының дамуына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оң әсер етеді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Calibri"/>
                          <a:cs typeface="Times New Roman"/>
                        </a:rPr>
                        <a:t>4.Қажетті  ресурстар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Т-40 доңғалақты тракторы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8" y="428597"/>
          <a:ext cx="6286543" cy="8001055"/>
        </p:xfrm>
        <a:graphic>
          <a:graphicData uri="http://schemas.openxmlformats.org/drawingml/2006/table">
            <a:tbl>
              <a:tblPr/>
              <a:tblGrid>
                <a:gridCol w="1295942"/>
                <a:gridCol w="588265"/>
                <a:gridCol w="2454327"/>
                <a:gridCol w="985712"/>
                <a:gridCol w="962297"/>
              </a:tblGrid>
              <a:tr h="102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Сабақ барысы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Уақыты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(минут)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Оқытушының іс-әрекеттері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Студенттердің іс- әрекеттері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 ресурстары мен материалдары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Ұйымдастыру кезеңі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Білімгерлемен сәлемдесу. Тізім бойынша түгелдеу дайындықтарын тексеру,жұмыс киімдері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Сәлемдесу Дәріспе дайындық жасау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Үй тапсырмасын сұрау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Үйге берген тапсырманы сұрау, бағалау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Берілген сұрақтарға жауап беру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Жаңа материалды меңгеруге студенттерді дайындау: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  бойынша жаңа материалды хабарлап түсіндіру,</a:t>
                      </a:r>
                      <a:r>
                        <a:rPr lang="kk-KZ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тракторының қызметі мен жөндеуге қоюын айтып түсіндіру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Жаңа материалды хабарлау(түсіндіру)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Студенттерге Т-40 доңғалақты тракторы</a:t>
                      </a:r>
                      <a:r>
                        <a:rPr lang="kk-KZ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 жөндеу</a:t>
                      </a: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қызметін  жұмысын және техникалық қауіпсіздікті сақтауын түсіндіру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Қорытынды шығару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 қорытындылау,сұрақтар қою бағалау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Т-40 доңғалақты тракторы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Универсально-пропашные тракторы Т-40, Т-40А, Т-40М, Т-40A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5992" y="4643438"/>
            <a:ext cx="2214578" cy="107157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9840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Сабақтың барысы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90" y="8358214"/>
            <a:ext cx="62151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kk-KZ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Жоспарды құрған:                                            ____________ Майнашев А.Б..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Тексерген ДОӨЖЖО                                        ___________ Рысбеков А.М</a:t>
            </a:r>
            <a:r>
              <a:rPr lang="kk-KZ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kk-KZ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" name="Picture 1" descr="7 интересных и забавных особенностей трактора Т-40 из СССР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191121" y="6639103"/>
            <a:ext cx="2380887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Tm="21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04" y="357159"/>
          <a:ext cx="6072229" cy="8737809"/>
        </p:xfrm>
        <a:graphic>
          <a:graphicData uri="http://schemas.openxmlformats.org/drawingml/2006/table">
            <a:tbl>
              <a:tblPr/>
              <a:tblGrid>
                <a:gridCol w="1538763"/>
                <a:gridCol w="3290004"/>
                <a:gridCol w="1243462"/>
              </a:tblGrid>
              <a:tr h="18155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№17 Жамбыл колледжі КМҚК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 сабағының жоспары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соқасын жөндеп,жер өңдеу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(сабақ тақырыбы)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Педагог:</a:t>
                      </a: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Майнашев А.Б.дайындаған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Модуль/пән атауы: </a:t>
                      </a:r>
                      <a:r>
                        <a:rPr lang="kk-KZ" sz="1200" spc="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Ауыл шаруашылық машиналары мен жабдықтары тораптарымен механизмдерін жөндеу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«__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_»___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____20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ж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5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Жалпы  мәліметтер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100" b="1">
                          <a:latin typeface="Times New Roman"/>
                          <a:ea typeface="Calibri"/>
                          <a:cs typeface="Times New Roman"/>
                        </a:rPr>
                        <a:t>1.Курс,топ: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3-курс 31-топ 07161600-«Ауыл шаруашылығын механикаландыру»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Calibri"/>
                          <a:cs typeface="Times New Roman"/>
                        </a:rPr>
                        <a:t>Сабақтың түрі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Calibri"/>
                          <a:cs typeface="Times New Roman"/>
                        </a:rPr>
                        <a:t>Ашық сабақ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2.Сабақтың мақсаты, міндеттері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b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Техникалық жағдайды жақсарту: Соқаның барлық механизмдері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бөлшектерінің жұмысын тексеру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және қажет болған жағдайда ауыстыру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Өнімділікті арттыру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жұмыс тиімділігін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жоғарылату, яғни топырақты сапалы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өңдеу.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Энергия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шығынын азайту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жұмысын оңтайландыру арқылы отын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шығынын төмендету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Экологиялық қауіпсіздік: Топырақтың экологиялық жағдайын сақтау, яғни топырақтың құнарлылығын арттыру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Міндеттер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Техникалық тексеру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барлық бөлшектерін (жыртқыштар,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шасси,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дөңгелектер,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т.б.)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тексеру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Жөндеу және ауыстыру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Зақымдалған немесе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тозған бөлшектерді жөндеу немесе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ауыстыру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Майлау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және күтім: Соқаның механизмдерін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майлау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коррозиядан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қорғау.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4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3.Күтілетін нәтиже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жөнделуі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оңтайландырылуы нәтижесінде оның жұмыс өнімділігі артады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яғни бір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уақытта өңделетін жер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көлемі көбейеді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дұрыс жұмыс істеуі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топырақты терең және біркелкі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жыртуға мүмкіндік береді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 өсімдіктердің тамыр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жүйесінің дамуына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оң әсер етеді.Соқаның тиімді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жұмыс істеуі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шығынын төмендетеді, бұл ауыл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шаруашылығы өндірісінің жалпы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шығындарын азайтады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Жерді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сапалы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өңдеу нәтижесінде егіннің өнімділігі артады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 фермерлердің табысын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көбейтеді.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Соқаның дұрыс жұмыс істеуі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топырақтың құрылымын жақсартады, оның ылғалдылығын сақтауға көмектеседі, бұл экологиялық тепе-теңдікті сақтауға ықпал етеді.Топырақтың сапасын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жақсарту экосистеманың тұрақтылығын арттырады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 ауыл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шаруашылығының ұзақ мерзімді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дамуына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оң әсер етеді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Calibri"/>
                          <a:cs typeface="Times New Roman"/>
                        </a:rPr>
                        <a:t>4.Қажетті  ресурстар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АС-4-35соқасы, Кілт – саймандар, Дәрі – дәрмек қобдишасы, Сызғыш, Жалау,Саржын,Темір щетка,Қол сүрткіш т.б.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38" marR="2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2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9" y="428596"/>
          <a:ext cx="6643711" cy="7929618"/>
        </p:xfrm>
        <a:graphic>
          <a:graphicData uri="http://schemas.openxmlformats.org/drawingml/2006/table">
            <a:tbl>
              <a:tblPr/>
              <a:tblGrid>
                <a:gridCol w="1369569"/>
                <a:gridCol w="621688"/>
                <a:gridCol w="2593770"/>
                <a:gridCol w="1041714"/>
                <a:gridCol w="1016970"/>
              </a:tblGrid>
              <a:tr h="88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Сабақ барысы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Уақыты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(минут)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Оқытушының іс-әрекеттері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Студенттердің іс- әрекеттері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 ресурстары мен материалдары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Ұйымдастыру кезеңі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Білімгерлемен сәлемдесу. Тізім бойынша түгелдеу дайындықтарын 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тексеру,жұмыс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киімдері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Сәлемдесу Дәріспе дайындық жасау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Үй тапсырмасын сұрау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Үйге берген тапсырманы сұрау, бағалау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Берілген сұрақтарға жауап беру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Жаңа материалды меңгеруге студенттерді дайындау: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  бойынша жаңа материалды хабарлап түсіндіру,</a:t>
                      </a: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АС-4-35 соқасының 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қызметі мен жөндеуге қоюын айтып түсіндіру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соқасын жөндеп,жер өңдеу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Жаңа материалды хабарлау(түсіндіру)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Студенттерге</a:t>
                      </a: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Аспалы  соқа АС-4-35 соқасын жөндеу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қызметін  жұмысын және техникалық қауіпсіздікті сақтауын түсіндіру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МТЗ-892 тракторы,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Қорытынды шығару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 қорытындылау,сұрақтар қою бағалау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МТЗ-892 тракторы,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АС-4-35 соқасы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00" marR="3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Плуг лемешный навесной ПЛН 4-35 - Компания ООО &quot;Лесхозснаб&quot;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54" y="5643570"/>
            <a:ext cx="2500330" cy="1143008"/>
          </a:xfrm>
          <a:prstGeom prst="rect">
            <a:avLst/>
          </a:prstGeom>
          <a:noFill/>
        </p:spPr>
      </p:pic>
      <p:pic>
        <p:nvPicPr>
          <p:cNvPr id="20481" name="Picture 1" descr="https://t-i-t.com.ua/image/data/DP%20Berdianskyi%20zavod%20selhoztehniki/4-x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285992" y="7358082"/>
            <a:ext cx="2590800" cy="92866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664371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 барысы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66" y="8572529"/>
            <a:ext cx="628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kk-KZ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Жоспарды құрған:                                            ____________ Майнашев А.Б..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Тексерген ДОӨЖЖО                                        ___________ Рысбеков А.М.</a:t>
            </a:r>
            <a:endParaRPr lang="kk-KZ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497013" y="488950"/>
          <a:ext cx="4808537" cy="8559800"/>
        </p:xfrm>
        <a:graphic>
          <a:graphicData uri="http://schemas.openxmlformats.org/presentationml/2006/ole">
            <p:oleObj spid="_x0000_s21507" name="Двоичный лист" r:id="rId3" imgW="4886257" imgH="8524785" progId="Excel.SheetBinaryMacroEnabled.12">
              <p:embed/>
            </p:oleObj>
          </a:graphicData>
        </a:graphic>
      </p:graphicFrame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90" y="125827"/>
          <a:ext cx="6286548" cy="9079133"/>
        </p:xfrm>
        <a:graphic>
          <a:graphicData uri="http://schemas.openxmlformats.org/drawingml/2006/table">
            <a:tbl>
              <a:tblPr/>
              <a:tblGrid>
                <a:gridCol w="25402"/>
                <a:gridCol w="423639"/>
                <a:gridCol w="449039"/>
                <a:gridCol w="449039"/>
                <a:gridCol w="81641"/>
                <a:gridCol w="367398"/>
                <a:gridCol w="204106"/>
                <a:gridCol w="244933"/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25823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Өндірістік оқыту пәні бойынша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2024 - 2025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жылдардағы білім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сапасының көрсеткіші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Жалпы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үлгерімі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Білім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сапасы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ұпай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812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Мониторинг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көрсеткіші төмендегідей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Директордың м.у.а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А.Рысбеков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t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ДОӨЖЖО:                                             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Рысбеков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Әдіскер:              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Датаева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795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Өндірістік оқыту шебері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:                  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Майнашев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А.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36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2A090B8-DBAA-4B8B-818E-BAE99C762957}"/>
              </a:ext>
            </a:extLst>
          </p:cNvPr>
          <p:cNvGraphicFramePr/>
          <p:nvPr/>
        </p:nvGraphicFramePr>
        <p:xfrm>
          <a:off x="785794" y="2714612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276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938</Words>
  <Application>Microsoft Office PowerPoint</Application>
  <PresentationFormat>Экран (4:3)</PresentationFormat>
  <Paragraphs>172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Оформление по умолчанию</vt:lpstr>
      <vt:lpstr>Двоичный 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151</cp:revision>
  <dcterms:created xsi:type="dcterms:W3CDTF">2010-08-19T07:01:26Z</dcterms:created>
  <dcterms:modified xsi:type="dcterms:W3CDTF">2025-04-04T04:22:21Z</dcterms:modified>
</cp:coreProperties>
</file>